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7"/>
  </p:notesMasterIdLst>
  <p:handoutMasterIdLst>
    <p:handoutMasterId r:id="rId68"/>
  </p:handoutMasterIdLst>
  <p:sldIdLst>
    <p:sldId id="668" r:id="rId6"/>
    <p:sldId id="996" r:id="rId7"/>
    <p:sldId id="932" r:id="rId8"/>
    <p:sldId id="933" r:id="rId9"/>
    <p:sldId id="934" r:id="rId10"/>
    <p:sldId id="935" r:id="rId11"/>
    <p:sldId id="936" r:id="rId12"/>
    <p:sldId id="937" r:id="rId13"/>
    <p:sldId id="938" r:id="rId14"/>
    <p:sldId id="939" r:id="rId15"/>
    <p:sldId id="940" r:id="rId16"/>
    <p:sldId id="941" r:id="rId17"/>
    <p:sldId id="942" r:id="rId18"/>
    <p:sldId id="943" r:id="rId19"/>
    <p:sldId id="944" r:id="rId20"/>
    <p:sldId id="995" r:id="rId21"/>
    <p:sldId id="946" r:id="rId22"/>
    <p:sldId id="947" r:id="rId23"/>
    <p:sldId id="948" r:id="rId24"/>
    <p:sldId id="949" r:id="rId25"/>
    <p:sldId id="952" r:id="rId26"/>
    <p:sldId id="953" r:id="rId27"/>
    <p:sldId id="954" r:id="rId28"/>
    <p:sldId id="955" r:id="rId29"/>
    <p:sldId id="956" r:id="rId30"/>
    <p:sldId id="957" r:id="rId31"/>
    <p:sldId id="958" r:id="rId32"/>
    <p:sldId id="959" r:id="rId33"/>
    <p:sldId id="960" r:id="rId34"/>
    <p:sldId id="961" r:id="rId35"/>
    <p:sldId id="962" r:id="rId36"/>
    <p:sldId id="963" r:id="rId37"/>
    <p:sldId id="964" r:id="rId38"/>
    <p:sldId id="965" r:id="rId39"/>
    <p:sldId id="966" r:id="rId40"/>
    <p:sldId id="967" r:id="rId41"/>
    <p:sldId id="968" r:id="rId42"/>
    <p:sldId id="969" r:id="rId43"/>
    <p:sldId id="970" r:id="rId44"/>
    <p:sldId id="971" r:id="rId45"/>
    <p:sldId id="972" r:id="rId46"/>
    <p:sldId id="973" r:id="rId47"/>
    <p:sldId id="974" r:id="rId48"/>
    <p:sldId id="975" r:id="rId49"/>
    <p:sldId id="976" r:id="rId50"/>
    <p:sldId id="977" r:id="rId51"/>
    <p:sldId id="978" r:id="rId52"/>
    <p:sldId id="980" r:id="rId53"/>
    <p:sldId id="981" r:id="rId54"/>
    <p:sldId id="982" r:id="rId55"/>
    <p:sldId id="983" r:id="rId56"/>
    <p:sldId id="985" r:id="rId57"/>
    <p:sldId id="986" r:id="rId58"/>
    <p:sldId id="987" r:id="rId59"/>
    <p:sldId id="988" r:id="rId60"/>
    <p:sldId id="989" r:id="rId61"/>
    <p:sldId id="990" r:id="rId62"/>
    <p:sldId id="991" r:id="rId63"/>
    <p:sldId id="992" r:id="rId64"/>
    <p:sldId id="993" r:id="rId65"/>
    <p:sldId id="672" r:id="rId66"/>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996"/>
            <p14:sldId id="932"/>
            <p14:sldId id="933"/>
            <p14:sldId id="934"/>
            <p14:sldId id="935"/>
            <p14:sldId id="936"/>
            <p14:sldId id="937"/>
            <p14:sldId id="938"/>
            <p14:sldId id="939"/>
            <p14:sldId id="940"/>
            <p14:sldId id="941"/>
            <p14:sldId id="942"/>
            <p14:sldId id="943"/>
            <p14:sldId id="944"/>
            <p14:sldId id="995"/>
            <p14:sldId id="946"/>
            <p14:sldId id="947"/>
            <p14:sldId id="948"/>
            <p14:sldId id="949"/>
            <p14:sldId id="952"/>
            <p14:sldId id="953"/>
            <p14:sldId id="954"/>
            <p14:sldId id="955"/>
            <p14:sldId id="956"/>
            <p14:sldId id="957"/>
            <p14:sldId id="958"/>
            <p14:sldId id="959"/>
            <p14:sldId id="960"/>
            <p14:sldId id="961"/>
            <p14:sldId id="962"/>
            <p14:sldId id="963"/>
            <p14:sldId id="964"/>
            <p14:sldId id="965"/>
            <p14:sldId id="966"/>
            <p14:sldId id="967"/>
            <p14:sldId id="968"/>
            <p14:sldId id="969"/>
            <p14:sldId id="970"/>
            <p14:sldId id="971"/>
            <p14:sldId id="972"/>
            <p14:sldId id="973"/>
            <p14:sldId id="974"/>
            <p14:sldId id="975"/>
            <p14:sldId id="976"/>
            <p14:sldId id="977"/>
            <p14:sldId id="978"/>
            <p14:sldId id="980"/>
            <p14:sldId id="981"/>
            <p14:sldId id="982"/>
            <p14:sldId id="983"/>
            <p14:sldId id="985"/>
            <p14:sldId id="986"/>
            <p14:sldId id="987"/>
            <p14:sldId id="988"/>
            <p14:sldId id="989"/>
            <p14:sldId id="990"/>
            <p14:sldId id="991"/>
            <p14:sldId id="992"/>
            <p14:sldId id="99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1" autoAdjust="0"/>
    <p:restoredTop sz="65330" autoAdjust="0"/>
  </p:normalViewPr>
  <p:slideViewPr>
    <p:cSldViewPr snapToGrid="0">
      <p:cViewPr varScale="1">
        <p:scale>
          <a:sx n="31" d="100"/>
          <a:sy n="31" d="100"/>
        </p:scale>
        <p:origin x="1604" y="3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2015-09-03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2015-09-03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create clean recipes by using a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could sound like a bug waiting to happen.</a:t>
            </a:r>
          </a:p>
          <a:p>
            <a:endParaRPr lang="en-US" dirty="0" smtClean="0"/>
          </a:p>
          <a:p>
            <a:r>
              <a:rPr lang="en-US" dirty="0" smtClean="0"/>
              <a:t>Any process that requires you to manually copy and paste values and then remember to escape out characters in a particular order, is likely going to lead to issues later when you deploy this recipe to production.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019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better </a:t>
            </a:r>
            <a:r>
              <a:rPr lang="en-US" dirty="0" smtClean="0"/>
              <a:t>to store this data in another file. The file would be native to whatever format is required so it you wouldn't need to escape any common characters.</a:t>
            </a:r>
          </a:p>
          <a:p>
            <a:endParaRPr lang="en-US" dirty="0" smtClean="0"/>
          </a:p>
          <a:p>
            <a:r>
              <a:rPr lang="en-US" dirty="0" smtClean="0"/>
              <a:t>But you still need a way to insert node attributes. So you really need a native file format that allows us to escape out to ruby.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52257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solve this problem,</a:t>
            </a:r>
            <a:r>
              <a:rPr lang="en-US" baseline="0" dirty="0" smtClean="0"/>
              <a:t> </a:t>
            </a:r>
            <a:r>
              <a:rPr lang="en-US" dirty="0" smtClean="0"/>
              <a:t>we need to read up on the file resource more or see if Chef provides alternatives.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52871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start from what we know--the file resource. Open the documentation and see what it says and see if it gives us an clue to finding alternatives.</a:t>
            </a:r>
          </a:p>
          <a:p>
            <a:endParaRPr lang="en-US" dirty="0" smtClean="0"/>
          </a:p>
          <a:p>
            <a:r>
              <a:rPr lang="en-US" dirty="0" smtClean="0"/>
              <a:t>The file resource documentation suggests a couple of alternatives to using the file resource: cookbook_file resource; template resource; and </a:t>
            </a:r>
            <a:r>
              <a:rPr lang="en-US" dirty="0" err="1" smtClean="0"/>
              <a:t>remote_file</a:t>
            </a:r>
            <a:r>
              <a:rPr lang="en-US" dirty="0" smtClean="0"/>
              <a:t> resource.</a:t>
            </a:r>
          </a:p>
          <a:p>
            <a:endParaRPr lang="en-US" dirty="0" smtClean="0"/>
          </a:p>
          <a:p>
            <a:r>
              <a:rPr lang="en-US" dirty="0" smtClean="0"/>
              <a:t>Lets start with the </a:t>
            </a:r>
            <a:r>
              <a:rPr lang="en-US" dirty="0" err="1" smtClean="0"/>
              <a:t>remote_file</a:t>
            </a:r>
            <a:r>
              <a:rPr lang="en-US" dirty="0" smtClean="0"/>
              <a:t>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10154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a:t>
            </a:r>
            <a:r>
              <a:rPr lang="en-US" dirty="0" err="1" smtClean="0"/>
              <a:t>remote_file</a:t>
            </a:r>
            <a:r>
              <a:rPr lang="en-US" dirty="0" smtClean="0"/>
              <a:t>, it seems that </a:t>
            </a:r>
            <a:r>
              <a:rPr lang="en-US" dirty="0" err="1" smtClean="0"/>
              <a:t>remote_file</a:t>
            </a:r>
            <a:r>
              <a:rPr lang="en-US" dirty="0" smtClean="0"/>
              <a:t> is similar to file. Except </a:t>
            </a:r>
            <a:r>
              <a:rPr lang="en-US" dirty="0" err="1" smtClean="0"/>
              <a:t>remote_file</a:t>
            </a:r>
            <a:r>
              <a:rPr lang="en-US" dirty="0" smtClean="0"/>
              <a:t> is used to specify a file at a remote location that is copied to a specified file path on the system.</a:t>
            </a:r>
          </a:p>
          <a:p>
            <a:endParaRPr lang="en-US" dirty="0" smtClean="0"/>
          </a:p>
          <a:p>
            <a:r>
              <a:rPr lang="en-US" dirty="0" smtClean="0"/>
              <a:t>So we could define our index file or message-of-the-day file on a remote system. But that does not allow us to insert attributes about the node we are currently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47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Reading the documentation for cookbook_file, after the boiler-plate resource definition, it sounds as though a cookbook file is capable of...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1246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...allowing us to store a file within our cookbook and then have that file transferred to a specified file path on the system.</a:t>
            </a:r>
          </a:p>
          <a:p>
            <a:endParaRPr lang="en-US" dirty="0" smtClean="0"/>
          </a:p>
          <a:p>
            <a:r>
              <a:rPr lang="en-US" dirty="0" smtClean="0"/>
              <a:t>While it sounds like it allows us to write a file in its native format,</a:t>
            </a:r>
            <a:r>
              <a:rPr lang="en-US" baseline="0" dirty="0" smtClean="0"/>
              <a:t> i</a:t>
            </a:r>
            <a:r>
              <a:rPr lang="en-US" dirty="0" smtClean="0"/>
              <a:t>t does not sound as though the ability exists to escape out to access the node object and dynamically populate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65454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explore templates</a:t>
            </a:r>
            <a:r>
              <a:rPr lang="en-US" smtClean="0"/>
              <a:t>.  </a:t>
            </a:r>
            <a:endParaRPr lang="en-US" dirty="0" smtClean="0"/>
          </a:p>
          <a:p>
            <a:endParaRPr lang="en-US" dirty="0" smtClean="0"/>
          </a:p>
          <a:p>
            <a:r>
              <a:rPr lang="en-US" dirty="0" smtClean="0"/>
              <a:t>Reviewing the documentation, it seems as though it shares some similarities to </a:t>
            </a:r>
            <a:r>
              <a:rPr lang="en-US" dirty="0" err="1" smtClean="0"/>
              <a:t>cookbook_files</a:t>
            </a:r>
            <a:r>
              <a:rPr lang="en-US" dirty="0" smtClean="0"/>
              <a:t>. A template can be placed in a particular directory within the cookbook and it will be delivered to a specified file path on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3092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biggest difference is that it says templates can contain ruby expressions and statements. This sounds like what we wanted: A native file format with the ability to insert information about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908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we look at the bottom section about "Using Templates", we'll see more information about what is required and how we can use them to escape out to execute ruby code.</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363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29106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7573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our objective is clear. We need to use a template resource and create a template and then somehow link them together.</a:t>
            </a:r>
          </a:p>
          <a:p>
            <a:endParaRPr lang="en-US" dirty="0" smtClean="0"/>
          </a:p>
          <a:p>
            <a:r>
              <a:rPr lang="en-US" dirty="0" smtClean="0"/>
              <a:t>Lets start by creating the actual template file and then we will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010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that application Chef--the one that generated our cookbooks. Well it is able to generate cookbook components as well.</a:t>
            </a:r>
          </a:p>
          <a:p>
            <a:endParaRPr lang="en-US" dirty="0" smtClean="0"/>
          </a:p>
          <a:p>
            <a:r>
              <a:rPr lang="en-US" dirty="0" smtClean="0"/>
              <a:t>Templates and files (for </a:t>
            </a:r>
            <a:r>
              <a:rPr lang="en-US" dirty="0" err="1" smtClean="0"/>
              <a:t>cookbook_files</a:t>
            </a:r>
            <a:r>
              <a:rPr lang="en-US" dirty="0" smtClean="0"/>
              <a:t>) are a few of the other things it can generate for us.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44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use help to review the command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3317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lets ask for help about the 'generate' subcommand.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38463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Finally lets ask for help for generating templates.</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command requires two parameters--the path to where the cookbook is located and the name of the template to generate. There are some other additional options but these two seem like the most important.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0103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we want to use </a:t>
            </a:r>
            <a:r>
              <a:rPr lang="en-US" b="1" dirty="0" smtClean="0"/>
              <a:t>chef generate template</a:t>
            </a:r>
            <a:r>
              <a:rPr lang="en-US" dirty="0" smtClean="0"/>
              <a:t> to create a template in the apache cookbook found in the cookbooks/apache directory and the file we want to create is named index.html.</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7675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That is the first step. Now that the template exists,</a:t>
            </a:r>
            <a:r>
              <a:rPr lang="en-US" baseline="0" dirty="0" smtClean="0"/>
              <a:t> w</a:t>
            </a:r>
            <a:r>
              <a:rPr lang="en-US" dirty="0" smtClean="0"/>
              <a:t>e are ready to define the content within the template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7362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Now we need to understand what does ERB mean.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6418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template files are special files because they are the native file format we want to deploy but we are allowed to include special tags to execute ruby code to insert values or logically build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605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38454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Here is an example of a text file that has several ERB tags defined in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729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ERB tag has a beginning tag and an ending tag.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6419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beginning tag is a less-than sign followed by a percent sign. The closing tag is a percent sign followed by a greater-than sign.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6662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tags are used to execute ruby but the results are not displayed.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7005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ERB supports additional tags, one of those is one that allows you to output some variable or some ruby code. Here the example is going to display that 50 plus 50 equals the result of ruby calculating 50 plus 50 and then displaying the result.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69999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starting tag is different. It has an equals sign. This means show the value stored in a variable or the result of some calculation.</a:t>
            </a:r>
          </a:p>
          <a:p>
            <a:endParaRPr lang="en-US" dirty="0" smtClean="0"/>
          </a:p>
          <a:p>
            <a:r>
              <a:rPr lang="en-US" dirty="0" smtClean="0"/>
              <a:t>We often refer to this opening tag that outputs the content as the Angry Squid. The less-than is its head, the percent sign as its eyes, and the equals sign its tentacles shooting away after blasting some ink.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47891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that in mind lets update the template with the current value of the file resource's content field. </a:t>
            </a:r>
          </a:p>
          <a:p>
            <a:endParaRPr lang="en-US" dirty="0" smtClean="0"/>
          </a:p>
          <a:p>
            <a:r>
              <a:rPr lang="en-US" dirty="0" smtClean="0"/>
              <a:t>Copying this literally into the file does not work because we no longer have the ability to use string interpolation within this html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744069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going to need to change string interpolation sequence with the ERB template syntax. And it seems for this content we want to display the output so we want to make sure that we are using ERB's angry squid opening tag.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59199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template is created and the contents are correctly defined. It is time to update the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867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the apache cookbook's recipe named 'server'.</a:t>
            </a:r>
          </a:p>
          <a:p>
            <a:endParaRPr lang="en-US" dirty="0" smtClean="0"/>
          </a:p>
          <a:p>
            <a:r>
              <a:rPr lang="en-US" dirty="0" smtClean="0"/>
              <a:t>We will want to remove the content attribute from the file resource. Because that content is now in the template. But only if we use a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5181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if new changes are given to us for the website splash page? For</a:t>
            </a:r>
            <a:r>
              <a:rPr lang="en-US" baseline="0" dirty="0" smtClean="0"/>
              <a:t> e</a:t>
            </a:r>
            <a:r>
              <a:rPr lang="en-US" dirty="0" smtClean="0"/>
              <a:t>ach new addition we would need to return to this recipe and carefully paste the contents of the new HTML into the string value of the content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10358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So its time to change the file resource to a template resource so that it can use the template file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26219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Last we need to specify a source attribute which contains that path to the template we generated. This path is relative starting from within the cookbook's template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41212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visualize that with </a:t>
            </a:r>
            <a:r>
              <a:rPr lang="en-US" dirty="0" smtClean="0"/>
              <a:t>'tree' </a:t>
            </a:r>
            <a:r>
              <a:rPr lang="en-US" dirty="0" smtClean="0"/>
              <a:t>we can run it with a path that places us right at the templates directory. So the results will be relative paths from the point specified.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And we see the </a:t>
            </a:r>
            <a:r>
              <a:rPr lang="en-US" dirty="0" err="1" smtClean="0"/>
              <a:t>filepath</a:t>
            </a:r>
            <a:r>
              <a:rPr lang="en-US" dirty="0" smtClean="0"/>
              <a:t> </a:t>
            </a:r>
            <a:r>
              <a:rPr lang="en-US" dirty="0" err="1" smtClean="0"/>
              <a:t>index.html.erb</a:t>
            </a:r>
            <a:r>
              <a:rPr lang="en-US" dirty="0" smtClean="0"/>
              <a:t>.</a:t>
            </a:r>
          </a:p>
          <a:p>
            <a:endParaRPr lang="en-US" dirty="0" smtClean="0"/>
          </a:p>
          <a:p>
            <a:r>
              <a:rPr lang="en-US" dirty="0" smtClean="0"/>
              <a:t>Instructor Note: The default folder denotes that we want to use this file for all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05509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the path to our template so we can update the template resource's source attribute value.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514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hopefully haven't changed the original goal of our recipe but we have made some changes.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543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lab, you will use 'kitchen' to verify the cookbook and use 'chef-client' to apply the cookbook. If everything is working then update the patch number and commit the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5498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k</a:t>
            </a:r>
            <a:r>
              <a:rPr lang="en-US" dirty="0" smtClean="0"/>
              <a:t>itchen is a cookbook testing tool, we need to move into the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9403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'kitchen test' command, addressing any issues if they show up.</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9701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When all the tests pass, return to the home directory, so you can execute 'chef-client'.</a:t>
            </a:r>
          </a:p>
          <a:p>
            <a:endParaRPr lang="en-US" dirty="0" smtClean="0"/>
          </a:p>
          <a:p>
            <a:r>
              <a:rPr lang="en-US" dirty="0" smtClean="0"/>
              <a:t>And then apply the apache cookbook's default recipe to the local system.</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2680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converges correctly, update the version number. As mentioned previously, this is a patch fix.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8345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some things that you need to be careful of when working with double-quoted strings in Ruby:</a:t>
            </a:r>
          </a:p>
          <a:p>
            <a:endParaRPr lang="en-US" dirty="0" smtClean="0"/>
          </a:p>
          <a:p>
            <a:r>
              <a:rPr lang="en-US" dirty="0" smtClean="0"/>
              <a:t>Double-quoted strings are terminated by double-quotes so if any of the text that we paste into this content field has double quotes it is going to have to be escaped.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66187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to the cookbook directory</a:t>
            </a:r>
            <a:r>
              <a:rPr lang="en-US" baseline="0" dirty="0" smtClean="0"/>
              <a:t>, a</a:t>
            </a:r>
            <a:r>
              <a:rPr lang="en-US" dirty="0" smtClean="0"/>
              <a:t>dd all the changed files and commit them with a message.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88046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time to do that again--this time for the workstation cookbook.</a:t>
            </a:r>
          </a:p>
          <a:p>
            <a:endParaRPr lang="en-US" dirty="0" smtClean="0"/>
          </a:p>
          <a:p>
            <a:r>
              <a:rPr lang="en-US" dirty="0" smtClean="0"/>
              <a:t>Generate a template named '</a:t>
            </a:r>
            <a:r>
              <a:rPr lang="en-US" dirty="0" err="1" smtClean="0"/>
              <a:t>motd</a:t>
            </a:r>
            <a:r>
              <a:rPr lang="en-US" dirty="0" smtClean="0"/>
              <a:t>', copy in the source attribute from the file resource, and then update it to use ERB tags.</a:t>
            </a:r>
          </a:p>
          <a:p>
            <a:endParaRPr lang="en-US" dirty="0" smtClean="0"/>
          </a:p>
          <a:p>
            <a:r>
              <a:rPr lang="en-US" dirty="0" smtClean="0"/>
              <a:t>Then come back to the recipe. Change it to a template resource and then add a source attribute whose value is that partial path to the new template you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0430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Remove the file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459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replace it with the Template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8516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resources, templates, ERB, and Angry Squids.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9575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Ruby strings you can use the backslash character as an escape character. In this case, if you wanted to have a double-quote inside a double-quoted string, you would need to place a backslash before the double-quote.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6355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also brings up an issue with continually-pasting text. You will also need to keep an eye out for backslash characters</a:t>
            </a:r>
            <a:r>
              <a:rPr lang="en-US" baseline="0" dirty="0" smtClean="0"/>
              <a:t> b</a:t>
            </a:r>
            <a:r>
              <a:rPr lang="en-US" dirty="0" smtClean="0"/>
              <a:t>ecause backslash characters are now the escape character. </a:t>
            </a:r>
          </a:p>
          <a:p>
            <a:endParaRPr lang="en-US" dirty="0" smtClean="0"/>
          </a:p>
          <a:p>
            <a:r>
              <a:rPr lang="en-US" dirty="0" smtClean="0"/>
              <a:t>If you want to literally represent a backslash you'll need to use two-backslashes.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75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every time text is pasted into the string value of the content attribute, you will need to find and replace all backslashes with double-backslashes and then replace all double-quotes with backslash double-quotes.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5627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that the file content may have some important formatting that might be easily overlooked when working with the content in a recipe file.</a:t>
            </a:r>
          </a:p>
          <a:p>
            <a:endParaRPr lang="en-US" dirty="0" smtClean="0"/>
          </a:p>
          <a:p>
            <a:r>
              <a:rPr lang="en-US" dirty="0" smtClean="0"/>
              <a:t>Besides that, if the size of the string value of the content field grows, it will consume the recipe--making it difficult to understand what is desired state and what is data.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3566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608716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92294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95918" y="489009"/>
            <a:ext cx="2030044" cy="2001849"/>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5270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47761" y="955744"/>
            <a:ext cx="2089105" cy="168289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1091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362298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5306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350095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071027"/>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255504"/>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1147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12" name="Straight Connector 11"/>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12754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4007084" y="551454"/>
            <a:ext cx="1882897" cy="1909416"/>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47760" y="482873"/>
            <a:ext cx="1943721" cy="19437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7-</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Desired State and Data</a:t>
            </a:r>
            <a:endParaRPr lang="en-US" dirty="0"/>
          </a:p>
        </p:txBody>
      </p:sp>
      <p:sp>
        <p:nvSpPr>
          <p:cNvPr id="3" name="Subtitle 2"/>
          <p:cNvSpPr>
            <a:spLocks noGrp="1"/>
          </p:cNvSpPr>
          <p:nvPr>
            <p:ph type="subTitle" idx="1"/>
          </p:nvPr>
        </p:nvSpPr>
        <p:spPr bwMode="auto"/>
        <p:txBody>
          <a:bodyPr/>
          <a:lstStyle/>
          <a:p>
            <a:r>
              <a:rPr lang="en-US" dirty="0"/>
              <a:t>Extracting the </a:t>
            </a:r>
            <a:r>
              <a:rPr lang="en-US" dirty="0" smtClean="0"/>
              <a:t>Content </a:t>
            </a:r>
            <a:r>
              <a:rPr lang="en-US" dirty="0"/>
              <a:t>for </a:t>
            </a:r>
            <a:r>
              <a:rPr lang="en-US" dirty="0" smtClean="0"/>
              <a:t>Clarity</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184957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We need the ability to store the data in another file, which is in the native format of the file we are writing out but that still allows us to insert ruby </a:t>
            </a:r>
            <a:r>
              <a:rPr lang="en-US" dirty="0" smtClean="0"/>
              <a:t>code...</a:t>
            </a:r>
          </a:p>
          <a:p>
            <a:endParaRPr lang="en-US" dirty="0"/>
          </a:p>
          <a:p>
            <a:r>
              <a:rPr lang="en-US" dirty="0" smtClean="0"/>
              <a:t>...specifically, the </a:t>
            </a:r>
            <a:r>
              <a:rPr lang="en-US" dirty="0" smtClean="0"/>
              <a:t>node attributes we have defined.</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75841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71235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file resource to manage files directly on a node.</a:t>
            </a:r>
          </a:p>
          <a:p>
            <a:endParaRPr lang="en-US" sz="3200" dirty="0"/>
          </a:p>
          <a:p>
            <a:r>
              <a:rPr lang="en-US" sz="3200" dirty="0"/>
              <a:t>Use the </a:t>
            </a:r>
            <a:r>
              <a:rPr lang="en-US" sz="3200" b="1" dirty="0" err="1">
                <a:solidFill>
                  <a:srgbClr val="1F2223"/>
                </a:solidFill>
              </a:rPr>
              <a:t>cookbook_file</a:t>
            </a:r>
            <a:r>
              <a:rPr lang="en-US" sz="3200" dirty="0">
                <a:solidFill>
                  <a:srgbClr val="1F2223"/>
                </a:solidFill>
              </a:rPr>
              <a:t> </a:t>
            </a:r>
            <a:r>
              <a:rPr lang="en-US" sz="3200" dirty="0"/>
              <a:t>resource to copy a file from a cookbook’s </a:t>
            </a:r>
            <a:r>
              <a:rPr lang="en-US" sz="3200" b="1" dirty="0"/>
              <a:t>/files </a:t>
            </a:r>
            <a:r>
              <a:rPr lang="en-US" sz="3200" dirty="0"/>
              <a:t>directory. Use the </a:t>
            </a:r>
            <a:r>
              <a:rPr lang="en-US" sz="3200" b="1" dirty="0">
                <a:solidFill>
                  <a:schemeClr val="tx1">
                    <a:lumMod val="50000"/>
                  </a:schemeClr>
                </a:solidFill>
              </a:rPr>
              <a:t>template</a:t>
            </a:r>
            <a:r>
              <a:rPr lang="en-US" sz="3200" b="1" dirty="0"/>
              <a:t> </a:t>
            </a:r>
            <a:r>
              <a:rPr lang="en-US" sz="3200" dirty="0"/>
              <a:t>resource to create a file based on a template in a cookbook’s /templates directory. And use the </a:t>
            </a:r>
            <a:r>
              <a:rPr lang="en-US" sz="3200" b="1" dirty="0" err="1">
                <a:solidFill>
                  <a:srgbClr val="1F2223"/>
                </a:solidFill>
              </a:rPr>
              <a:t>remote_file</a:t>
            </a:r>
            <a:r>
              <a:rPr lang="en-US" sz="3200" dirty="0">
                <a:solidFill>
                  <a:srgbClr val="1F2223"/>
                </a:solidFill>
              </a:rPr>
              <a:t> </a:t>
            </a:r>
            <a:r>
              <a:rPr lang="en-US" sz="3200" dirty="0"/>
              <a:t>resource to transfer a file to a node from a remote location.</a:t>
            </a:r>
          </a:p>
        </p:txBody>
      </p:sp>
      <p:sp>
        <p:nvSpPr>
          <p:cNvPr id="4" name="Content Placeholder 3"/>
          <p:cNvSpPr>
            <a:spLocks noGrp="1"/>
          </p:cNvSpPr>
          <p:nvPr>
            <p:ph sz="quarter" idx="4294967295"/>
          </p:nvPr>
        </p:nvSpPr>
        <p:spPr>
          <a:xfrm>
            <a:off x="3669213" y="7509217"/>
            <a:ext cx="8917577" cy="524133"/>
          </a:xfrm>
        </p:spPr>
        <p:txBody>
          <a:bodyPr>
            <a:normAutofit fontScale="92500" lnSpcReduction="20000"/>
          </a:bodyPr>
          <a:lstStyle/>
          <a:p>
            <a:r>
              <a:rPr lang="en-US" dirty="0"/>
              <a:t>https://</a:t>
            </a:r>
            <a:r>
              <a:rPr lang="en-US" dirty="0" err="1"/>
              <a:t>docs.chef.io</a:t>
            </a:r>
            <a:r>
              <a:rPr lang="en-US" dirty="0"/>
              <a:t>/</a:t>
            </a:r>
            <a:r>
              <a:rPr lang="en-US" dirty="0" err="1"/>
              <a:t>resource_file.html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90128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solidFill>
                  <a:srgbClr val="1F2223"/>
                </a:solidFill>
              </a:rPr>
              <a:t>remote_file</a:t>
            </a:r>
            <a:r>
              <a:rPr lang="en-US" sz="3200" dirty="0">
                <a:solidFill>
                  <a:srgbClr val="1F2223"/>
                </a:solidFill>
              </a:rPr>
              <a:t> </a:t>
            </a:r>
            <a:r>
              <a:rPr lang="en-US" sz="3200" dirty="0"/>
              <a:t>resource to transfer a file from a remote location using file specificity. This resource is similar to the file resource.</a:t>
            </a:r>
          </a:p>
        </p:txBody>
      </p:sp>
      <p:sp>
        <p:nvSpPr>
          <p:cNvPr id="4" name="Content Placeholder 3"/>
          <p:cNvSpPr>
            <a:spLocks noGrp="1"/>
          </p:cNvSpPr>
          <p:nvPr>
            <p:ph sz="quarter" idx="4294967295"/>
          </p:nvPr>
        </p:nvSpPr>
        <p:spPr>
          <a:xfrm>
            <a:off x="3669213" y="7413967"/>
            <a:ext cx="8917577" cy="524133"/>
          </a:xfrm>
        </p:spPr>
        <p:txBody>
          <a:bodyPr>
            <a:normAutofit fontScale="77500" lnSpcReduction="20000"/>
          </a:bodyPr>
          <a:lstStyle/>
          <a:p>
            <a:r>
              <a:rPr lang="en-US" dirty="0"/>
              <a:t>https://</a:t>
            </a:r>
            <a:r>
              <a:rPr lang="en-US" dirty="0" err="1"/>
              <a:t>docs.chef.io</a:t>
            </a:r>
            <a:r>
              <a:rPr lang="en-US" dirty="0"/>
              <a:t>/</a:t>
            </a:r>
            <a:r>
              <a:rPr lang="en-US" dirty="0" err="1"/>
              <a:t>resource_remote_file.html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57906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Use the </a:t>
            </a:r>
            <a:r>
              <a:rPr lang="en-US" sz="3200" b="1" dirty="0" err="1"/>
              <a:t>cookbook_file</a:t>
            </a:r>
            <a:r>
              <a:rPr lang="en-US" sz="3200" dirty="0"/>
              <a:t> resource to transfer files from a sub-directory of COOKBOOK_NAME/files/ to a specified path located on a host that is running the chef-client. </a:t>
            </a:r>
          </a:p>
        </p:txBody>
      </p:sp>
      <p:sp>
        <p:nvSpPr>
          <p:cNvPr id="4" name="Content Placeholder 3"/>
          <p:cNvSpPr>
            <a:spLocks noGrp="1"/>
          </p:cNvSpPr>
          <p:nvPr>
            <p:ph sz="quarter" idx="4294967295"/>
          </p:nvPr>
        </p:nvSpPr>
        <p:spPr>
          <a:xfrm>
            <a:off x="3669213" y="7642567"/>
            <a:ext cx="8917577" cy="524133"/>
          </a:xfrm>
        </p:spPr>
        <p:txBody>
          <a:bodyPr>
            <a:normAutofit fontScale="70000" lnSpcReduction="20000"/>
          </a:bodyPr>
          <a:lstStyle/>
          <a:p>
            <a:r>
              <a:rPr lang="en-US" dirty="0"/>
              <a:t>https://</a:t>
            </a:r>
            <a:r>
              <a:rPr lang="en-US" dirty="0" err="1"/>
              <a:t>docs.chef.io</a:t>
            </a:r>
            <a:r>
              <a:rPr lang="en-US" dirty="0"/>
              <a:t>/</a:t>
            </a:r>
            <a:r>
              <a:rPr lang="en-US" dirty="0" err="1"/>
              <a:t>resource_cookbook_file.html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233654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a:t>
            </a:r>
            <a:r>
              <a:rPr lang="en-US" dirty="0"/>
              <a:t>M</a:t>
            </a:r>
            <a:r>
              <a:rPr lang="en-US" dirty="0" smtClean="0"/>
              <a:t>atch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err="1">
                <a:latin typeface="Inconsolata"/>
                <a:cs typeface="Inconsolata"/>
              </a:rPr>
              <a:t>cookbook_file</a:t>
            </a:r>
            <a:r>
              <a:rPr lang="en-US" sz="3733" dirty="0">
                <a:latin typeface="Inconsolata"/>
                <a:cs typeface="Inconsolata"/>
              </a:rPr>
              <a:t>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3869887"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603889"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303858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A cookbook template is an Embedded Ruby (ERB) template that is used to generate files … Templates may contain Ruby expressions and statements and are a great way to... </a:t>
            </a:r>
            <a:endParaRPr lang="en-US" sz="3200" dirty="0" smtClean="0"/>
          </a:p>
          <a:p>
            <a:endParaRPr lang="en-US" sz="3200" dirty="0"/>
          </a:p>
          <a:p>
            <a:r>
              <a:rPr lang="en-US" sz="3200" dirty="0" smtClean="0"/>
              <a:t>Use </a:t>
            </a:r>
            <a:r>
              <a:rPr lang="en-US" sz="3200" dirty="0"/>
              <a:t>the template resource to add cookbook templates to recipes; place the corresponding Embedded Ruby (ERB) template in a cookbook’s /templates directory.</a:t>
            </a:r>
          </a:p>
        </p:txBody>
      </p:sp>
      <p:sp>
        <p:nvSpPr>
          <p:cNvPr id="4" name="Content Placeholder 3"/>
          <p:cNvSpPr>
            <a:spLocks noGrp="1"/>
          </p:cNvSpPr>
          <p:nvPr>
            <p:ph sz="quarter" idx="4294967295"/>
          </p:nvPr>
        </p:nvSpPr>
        <p:spPr>
          <a:xfrm>
            <a:off x="3669213" y="7490167"/>
            <a:ext cx="8917577" cy="524133"/>
          </a:xfrm>
        </p:spPr>
        <p:txBody>
          <a:bodyPr>
            <a:normAutofit fontScale="85000" lnSpcReduction="10000"/>
          </a:bodyPr>
          <a:lstStyle/>
          <a:p>
            <a:r>
              <a:rPr lang="en-US" dirty="0"/>
              <a:t>https://</a:t>
            </a:r>
            <a:r>
              <a:rPr lang="en-US" dirty="0" err="1"/>
              <a:t>docs.chef.io</a:t>
            </a:r>
            <a:r>
              <a:rPr lang="en-US" dirty="0"/>
              <a:t>/</a:t>
            </a:r>
            <a:r>
              <a:rPr lang="en-US" dirty="0" err="1"/>
              <a:t>resource_template.html</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929617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a:t>T</a:t>
            </a:r>
            <a:r>
              <a:rPr lang="en-US" dirty="0" smtClean="0"/>
              <a:t>emplate </a:t>
            </a:r>
            <a:r>
              <a:rPr lang="en-US" dirty="0"/>
              <a:t>F</a:t>
            </a:r>
            <a:r>
              <a:rPr lang="en-US" dirty="0" smtClean="0"/>
              <a:t>ile's </a:t>
            </a:r>
            <a:r>
              <a:rPr lang="en-US" dirty="0"/>
              <a:t>S</a:t>
            </a:r>
            <a:r>
              <a:rPr lang="en-US" dirty="0" smtClean="0"/>
              <a:t>ource </a:t>
            </a:r>
            <a:r>
              <a:rPr lang="en-US" dirty="0"/>
              <a:t>M</a:t>
            </a:r>
            <a:r>
              <a:rPr lang="en-US" dirty="0" smtClean="0"/>
              <a:t>atches </a:t>
            </a:r>
            <a:r>
              <a:rPr lang="en-US" dirty="0"/>
              <a:t>U</a:t>
            </a:r>
            <a:r>
              <a:rPr lang="en-US" dirty="0" smtClean="0"/>
              <a:t>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3733" dirty="0">
                <a:latin typeface="Inconsolata"/>
                <a:cs typeface="Inconsolata"/>
              </a:rPr>
              <a:t>template "/</a:t>
            </a:r>
            <a:r>
              <a:rPr lang="en-US" sz="3733" dirty="0" err="1">
                <a:latin typeface="Inconsolata"/>
                <a:cs typeface="Inconsolata"/>
              </a:rPr>
              <a:t>var</a:t>
            </a:r>
            <a:r>
              <a:rPr lang="en-US" sz="3733" dirty="0">
                <a:latin typeface="Inconsolata"/>
                <a:cs typeface="Inconsolata"/>
              </a:rPr>
              <a:t>/www/</a:t>
            </a:r>
            <a:r>
              <a:rPr lang="en-US" sz="3733" dirty="0" err="1">
                <a:latin typeface="Inconsolata"/>
                <a:cs typeface="Inconsolata"/>
              </a:rPr>
              <a:t>index.html</a:t>
            </a:r>
            <a:r>
              <a:rPr lang="en-US" sz="3733" dirty="0">
                <a:latin typeface="Inconsolata"/>
                <a:cs typeface="Inconsolata"/>
              </a:rPr>
              <a:t>" do</a:t>
            </a:r>
          </a:p>
          <a:p>
            <a:r>
              <a:rPr lang="en-US" sz="3733" dirty="0">
                <a:latin typeface="Inconsolata"/>
                <a:cs typeface="Inconsolata"/>
              </a:rPr>
              <a:t>  source "</a:t>
            </a:r>
            <a:r>
              <a:rPr lang="en-US" sz="3733" dirty="0" err="1">
                <a:latin typeface="Inconsolata"/>
                <a:cs typeface="Inconsolata"/>
              </a:rPr>
              <a:t>index.html.erb</a:t>
            </a:r>
            <a:r>
              <a:rPr lang="en-US" sz="3733" dirty="0">
                <a:latin typeface="Inconsolata"/>
                <a:cs typeface="Inconsolata"/>
              </a:rPr>
              <a:t>"</a:t>
            </a:r>
          </a:p>
          <a:p>
            <a:r>
              <a:rPr lang="en-US" sz="3733" dirty="0">
                <a:latin typeface="Inconsolata"/>
                <a:cs typeface="Inconsolata"/>
              </a:rPr>
              <a:t>end</a:t>
            </a:r>
          </a:p>
        </p:txBody>
      </p:sp>
      <p:cxnSp>
        <p:nvCxnSpPr>
          <p:cNvPr id="12" name="Straight Arrow Connector 11"/>
          <p:cNvCxnSpPr/>
          <p:nvPr/>
        </p:nvCxnSpPr>
        <p:spPr>
          <a:xfrm>
            <a:off x="2670531" y="3293796"/>
            <a:ext cx="0" cy="240056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585281" y="2803303"/>
            <a:ext cx="14970611"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4" name="Rectangle 13"/>
          <p:cNvSpPr/>
          <p:nvPr/>
        </p:nvSpPr>
        <p:spPr bwMode="auto">
          <a:xfrm>
            <a:off x="602406" y="5648982"/>
            <a:ext cx="14934879" cy="65947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79720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T</a:t>
            </a:r>
            <a:r>
              <a:rPr lang="en-US" dirty="0" smtClean="0"/>
              <a:t>emplate</a:t>
            </a:r>
            <a:endParaRPr lang="en-US" dirty="0"/>
          </a:p>
        </p:txBody>
      </p:sp>
      <p:sp>
        <p:nvSpPr>
          <p:cNvPr id="3" name="Subtitle 2"/>
          <p:cNvSpPr>
            <a:spLocks noGrp="1"/>
          </p:cNvSpPr>
          <p:nvPr>
            <p:ph type="subTitle" idx="1"/>
          </p:nvPr>
        </p:nvSpPr>
        <p:spPr>
          <a:xfrm>
            <a:off x="3013753" y="3506118"/>
            <a:ext cx="10974132" cy="4141983"/>
          </a:xfrm>
        </p:spPr>
        <p:txBody>
          <a:bodyPr/>
          <a:lstStyle/>
          <a:p>
            <a:r>
              <a:rPr lang="en-US" sz="3200" dirty="0"/>
              <a:t>To use a template, two things must happen:</a:t>
            </a:r>
          </a:p>
          <a:p>
            <a:endParaRPr lang="en-US" sz="3200" dirty="0"/>
          </a:p>
          <a:p>
            <a:pPr marL="609585" indent="-609585">
              <a:buFont typeface="+mj-lt"/>
              <a:buAutoNum type="arabicPeriod"/>
            </a:pPr>
            <a:r>
              <a:rPr lang="en-US" sz="3200" dirty="0"/>
              <a:t>A template resource must be added to a recipe</a:t>
            </a:r>
          </a:p>
          <a:p>
            <a:pPr marL="609585" indent="-609585">
              <a:buFont typeface="+mj-lt"/>
              <a:buAutoNum type="arabicPeriod"/>
            </a:pPr>
            <a:r>
              <a:rPr lang="en-US" sz="3200" dirty="0"/>
              <a:t>An Embedded Ruby (ERB) template must be added to a cookbook</a:t>
            </a:r>
          </a:p>
        </p:txBody>
      </p:sp>
      <p:sp>
        <p:nvSpPr>
          <p:cNvPr id="4" name="Content Placeholder 3"/>
          <p:cNvSpPr>
            <a:spLocks noGrp="1"/>
          </p:cNvSpPr>
          <p:nvPr>
            <p:ph sz="quarter" idx="4294967295"/>
          </p:nvPr>
        </p:nvSpPr>
        <p:spPr>
          <a:xfrm>
            <a:off x="3669213" y="7452067"/>
            <a:ext cx="8917577" cy="524133"/>
          </a:xfrm>
        </p:spPr>
        <p:txBody>
          <a:bodyPr>
            <a:normAutofit fontScale="55000" lnSpcReduction="20000"/>
          </a:bodyPr>
          <a:lstStyle/>
          <a:p>
            <a:r>
              <a:rPr lang="en-US" dirty="0"/>
              <a:t>https://</a:t>
            </a:r>
            <a:r>
              <a:rPr lang="en-US" dirty="0" err="1"/>
              <a:t>docs.chef.io</a:t>
            </a:r>
            <a:r>
              <a:rPr lang="en-US" dirty="0"/>
              <a:t>/</a:t>
            </a:r>
            <a:r>
              <a:rPr lang="en-US" dirty="0" err="1"/>
              <a:t>resource_template.html#using-templates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78577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Create clean recipes by using a template </a:t>
            </a:r>
            <a:r>
              <a:rPr lang="en-US" dirty="0" smtClean="0"/>
              <a:t>file</a:t>
            </a:r>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8568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496327"/>
            <a:ext cx="13986552" cy="852712"/>
          </a:xfrm>
        </p:spPr>
        <p:txBody>
          <a:bodyPr>
            <a:noAutofit/>
          </a:bodyPr>
          <a:lstStyle/>
          <a:p>
            <a:r>
              <a:rPr lang="en-US" sz="5333" dirty="0" smtClean="0"/>
              <a:t>TBD is this title ok?: Replacement </a:t>
            </a:r>
            <a:r>
              <a:rPr lang="en-US" sz="5333" dirty="0"/>
              <a:t>Resource</a:t>
            </a:r>
          </a:p>
        </p:txBody>
      </p:sp>
      <p:sp>
        <p:nvSpPr>
          <p:cNvPr id="3" name="Subtitle 2"/>
          <p:cNvSpPr>
            <a:spLocks noGrp="1"/>
          </p:cNvSpPr>
          <p:nvPr>
            <p:ph type="subTitle" idx="1"/>
          </p:nvPr>
        </p:nvSpPr>
        <p:spPr>
          <a:xfrm>
            <a:off x="3013753" y="3505071"/>
            <a:ext cx="10974132" cy="3872474"/>
          </a:xfrm>
        </p:spPr>
        <p:txBody>
          <a:bodyPr/>
          <a:lstStyle/>
          <a:p>
            <a:r>
              <a:rPr lang="en-US" dirty="0" smtClean="0"/>
              <a:t>What resource could be used in this situation?</a:t>
            </a:r>
          </a:p>
          <a:p>
            <a:endParaRPr lang="en-US" dirty="0"/>
          </a:p>
          <a:p>
            <a:r>
              <a:rPr lang="en-US" dirty="0"/>
              <a:t>What resource will allow us to insert our node data into the file that it copies to the target system</a:t>
            </a:r>
            <a:r>
              <a:rPr lang="en-US" dirty="0" smtClean="0"/>
              <a:t>?</a:t>
            </a:r>
          </a:p>
          <a:p>
            <a:endParaRPr lang="en-US" dirty="0"/>
          </a:p>
          <a:p>
            <a:r>
              <a:rPr lang="en-US" dirty="0"/>
              <a:t>Why is using the template resource the best choice in this situation?</a:t>
            </a:r>
          </a:p>
          <a:p>
            <a:endParaRPr lang="en-US" dirty="0" smtClean="0"/>
          </a:p>
          <a:p>
            <a:endParaRPr lang="en-US" dirty="0"/>
          </a:p>
          <a:p>
            <a:endParaRPr lang="en-US" dirty="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272804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Cleaner Apache Recipe</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9009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4857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mtClean="0"/>
              <a:t>Usage:</a:t>
            </a:r>
          </a:p>
          <a:p>
            <a:r>
              <a:rPr lang="en-US" smtClean="0"/>
              <a:t>    chef -h/--help</a:t>
            </a:r>
          </a:p>
          <a:p>
            <a:r>
              <a:rPr lang="en-US" smtClean="0"/>
              <a:t>    chef -v/--version</a:t>
            </a:r>
          </a:p>
          <a:p>
            <a:r>
              <a:rPr lang="en-US" smtClean="0"/>
              <a:t>    chef command [arguments...] [options...]</a:t>
            </a:r>
          </a:p>
          <a:p>
            <a:endParaRPr lang="en-US" smtClean="0"/>
          </a:p>
          <a:p>
            <a:endParaRPr lang="en-US" smtClean="0"/>
          </a:p>
          <a:p>
            <a:r>
              <a:rPr lang="en-US" smtClean="0"/>
              <a:t>Available Commands:</a:t>
            </a:r>
          </a:p>
          <a:p>
            <a:r>
              <a:rPr lang="en-US" smtClean="0"/>
              <a:t>    exec        Runs the command in context of the embedded ruby</a:t>
            </a:r>
          </a:p>
          <a:p>
            <a:r>
              <a:rPr lang="en-US" smtClean="0"/>
              <a:t>    gem         Runs the `gem` command in context of the embedded ruby</a:t>
            </a:r>
          </a:p>
          <a:p>
            <a:r>
              <a:rPr lang="en-US" smtClean="0"/>
              <a:t>    generate    Generate a new app, cookbook, or component</a:t>
            </a:r>
          </a:p>
          <a:p>
            <a:r>
              <a:rPr lang="en-US" smtClean="0"/>
              <a:t>    shell-init  Initialize your shell to use ChefDK as your primary ruby</a:t>
            </a:r>
          </a:p>
          <a:p>
            <a:r>
              <a:rPr lang="en-US" smtClean="0"/>
              <a:t>    install     Install cookbooks from a Policyfile and generate a locked cookbook set</a:t>
            </a:r>
          </a:p>
          <a:p>
            <a:r>
              <a:rPr lang="en-US" smtClean="0"/>
              <a:t>    update      Updates a Policyfile.lock.json with latest run_list and cookbooks</a:t>
            </a:r>
            <a:endParaRPr lang="en-US" dirty="0"/>
          </a:p>
        </p:txBody>
      </p:sp>
      <p:sp>
        <p:nvSpPr>
          <p:cNvPr id="2" name="Title 1"/>
          <p:cNvSpPr>
            <a:spLocks noGrp="1"/>
          </p:cNvSpPr>
          <p:nvPr>
            <p:ph type="title"/>
          </p:nvPr>
        </p:nvSpPr>
        <p:spPr/>
        <p:txBody>
          <a:bodyPr/>
          <a:lstStyle/>
          <a:p>
            <a:r>
              <a:rPr lang="en-US" dirty="0" smtClean="0"/>
              <a:t>GE: What Can </a:t>
            </a:r>
            <a:r>
              <a:rPr lang="en-US" dirty="0" smtClean="0">
                <a:latin typeface="Inconsolata" panose="020B0609030003000000" pitchFamily="49" charset="0"/>
              </a:rPr>
              <a:t>chef</a:t>
            </a:r>
            <a:r>
              <a:rPr lang="en-US" dirty="0" smtClean="0"/>
              <a:t> Do?</a:t>
            </a:r>
            <a:endParaRPr lang="en-US" dirty="0"/>
          </a:p>
        </p:txBody>
      </p:sp>
      <p:sp>
        <p:nvSpPr>
          <p:cNvPr id="4" name="Text Placeholder 3"/>
          <p:cNvSpPr>
            <a:spLocks noGrp="1"/>
          </p:cNvSpPr>
          <p:nvPr>
            <p:ph type="body" sz="quarter" idx="11"/>
          </p:nvPr>
        </p:nvSpPr>
        <p:spPr/>
        <p:txBody>
          <a:bodyPr/>
          <a:lstStyle/>
          <a:p>
            <a:r>
              <a:rPr lang="en-US" smtClean="0"/>
              <a:t>$ chef --help</a:t>
            </a:r>
            <a:endParaRPr lang="en-US" dirty="0"/>
          </a:p>
        </p:txBody>
      </p:sp>
      <p:sp>
        <p:nvSpPr>
          <p:cNvPr id="6" name="Footer Placeholder 5"/>
          <p:cNvSpPr>
            <a:spLocks noGrp="1"/>
          </p:cNvSpPr>
          <p:nvPr>
            <p:ph type="ftr" sz="quarter" idx="12"/>
          </p:nvPr>
        </p:nvSpPr>
        <p:spPr/>
        <p:txBody>
          <a:bodyPr/>
          <a:lstStyle/>
          <a:p>
            <a:r>
              <a:rPr lang="en-US" smtClean="0"/>
              <a:t>©2015 Chef Software Inc.</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23</a:t>
            </a:fld>
            <a:endParaRPr lang="en-US" dirty="0"/>
          </a:p>
        </p:txBody>
      </p:sp>
      <p:sp>
        <p:nvSpPr>
          <p:cNvPr id="5" name="Rectangle 4"/>
          <p:cNvSpPr/>
          <p:nvPr/>
        </p:nvSpPr>
        <p:spPr bwMode="auto">
          <a:xfrm>
            <a:off x="1087686" y="625840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932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p>
        </p:txBody>
      </p:sp>
      <p:sp>
        <p:nvSpPr>
          <p:cNvPr id="2" name="Title 1"/>
          <p:cNvSpPr>
            <a:spLocks noGrp="1"/>
          </p:cNvSpPr>
          <p:nvPr>
            <p:ph type="title"/>
          </p:nvPr>
        </p:nvSpPr>
        <p:spPr/>
        <p:txBody>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a:t>D</a:t>
            </a:r>
            <a:r>
              <a:rPr lang="en-US" dirty="0" smtClean="0"/>
              <a:t>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1106215" y="534050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6158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p>
        </p:txBody>
      </p:sp>
      <p:sp>
        <p:nvSpPr>
          <p:cNvPr id="2" name="Title 1"/>
          <p:cNvSpPr>
            <a:spLocks noGrp="1"/>
          </p:cNvSpPr>
          <p:nvPr>
            <p:ph type="title"/>
          </p:nvPr>
        </p:nvSpPr>
        <p:spPr/>
        <p:txBody>
          <a:bodyPr>
            <a:normAutofit fontScale="90000"/>
          </a:bodyPr>
          <a:lstStyle/>
          <a:p>
            <a:r>
              <a:rPr lang="en-US" dirty="0" smtClean="0"/>
              <a:t>GE: 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1120566" y="206889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58898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 Use </a:t>
            </a:r>
            <a:r>
              <a:rPr lang="en-US" dirty="0" smtClean="0">
                <a:latin typeface="Inconsolata"/>
                <a:cs typeface="Inconsolata"/>
              </a:rPr>
              <a:t>chef</a:t>
            </a:r>
            <a:r>
              <a:rPr lang="en-US" dirty="0" smtClean="0"/>
              <a:t> to </a:t>
            </a:r>
            <a:r>
              <a:rPr lang="en-US" dirty="0"/>
              <a:t>G</a:t>
            </a:r>
            <a:r>
              <a:rPr lang="en-US" dirty="0" smtClean="0"/>
              <a:t>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1120566" y="388724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127349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GE: Lets Look at the Template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1088006" y="301891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62486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q"/>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42505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a:t>
            </a:r>
            <a:endParaRPr lang="en-US" dirty="0" smtClean="0"/>
          </a:p>
          <a:p>
            <a:endParaRPr lang="en-US" dirty="0"/>
          </a:p>
          <a:p>
            <a:r>
              <a:rPr lang="en-US" dirty="0" smtClean="0"/>
              <a:t>Ruby </a:t>
            </a:r>
            <a:r>
              <a:rPr lang="en-US" dirty="0"/>
              <a:t>code can be embedded using expressions and statements. </a:t>
            </a:r>
          </a:p>
        </p:txBody>
      </p:sp>
      <p:sp>
        <p:nvSpPr>
          <p:cNvPr id="4" name="Content Placeholder 3"/>
          <p:cNvSpPr>
            <a:spLocks noGrp="1"/>
          </p:cNvSpPr>
          <p:nvPr>
            <p:ph sz="quarter" idx="4294967295"/>
          </p:nvPr>
        </p:nvSpPr>
        <p:spPr>
          <a:xfrm>
            <a:off x="4210201" y="7528267"/>
            <a:ext cx="7835601" cy="524133"/>
          </a:xfrm>
        </p:spPr>
        <p:txBody>
          <a:bodyPr>
            <a:normAutofit fontScale="70000" lnSpcReduction="20000"/>
          </a:bodyPr>
          <a:lstStyle/>
          <a:p>
            <a:r>
              <a:rPr lang="en-US" dirty="0"/>
              <a:t>https://</a:t>
            </a:r>
            <a:r>
              <a:rPr lang="en-US" dirty="0" err="1"/>
              <a:t>docs.chef.io</a:t>
            </a:r>
            <a:r>
              <a:rPr lang="en-US" dirty="0"/>
              <a:t>/</a:t>
            </a:r>
            <a:r>
              <a:rPr lang="en-US" dirty="0" err="1"/>
              <a:t>templates.html#variables</a:t>
            </a:r>
            <a:endParaRPr lang="en-US"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66989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endParaRPr lang="en-US" sz="3200" dirty="0" smtClean="0"/>
          </a:p>
          <a:p>
            <a:r>
              <a:rPr lang="en-US" sz="3200" dirty="0" smtClean="0"/>
              <a:t>In </a:t>
            </a:r>
            <a:r>
              <a:rPr lang="en-US" sz="3200" dirty="0"/>
              <a:t>the last section we updated our two cookbooks to display information about our node. </a:t>
            </a:r>
            <a:endParaRPr lang="en-US" sz="3200" dirty="0" smtClean="0"/>
          </a:p>
          <a:p>
            <a:endParaRPr lang="en-US" sz="3200" dirty="0" smtClean="0"/>
          </a:p>
          <a:p>
            <a:r>
              <a:rPr lang="en-US" sz="3200" dirty="0"/>
              <a:t>We added this content to the file resource in their respective recipes.</a:t>
            </a:r>
          </a:p>
          <a:p>
            <a:endParaRPr lang="en-US" sz="3200" dirty="0"/>
          </a:p>
          <a:p>
            <a:endParaRPr lang="en-US" sz="3200" dirty="0"/>
          </a:p>
          <a:p>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70286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7851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a:t>
            </a:r>
            <a:r>
              <a:rPr lang="en-US" dirty="0" smtClean="0"/>
              <a:t>ERB </a:t>
            </a:r>
            <a:r>
              <a:rPr lang="en-US" dirty="0"/>
              <a:t>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03185" y="1901209"/>
            <a:ext cx="5377200" cy="325285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3698681" y="2599310"/>
            <a:ext cx="2891800" cy="25648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6624947" y="1797238"/>
            <a:ext cx="6961835" cy="32184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6520969" y="2465632"/>
            <a:ext cx="7055719" cy="255475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412557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1277457" y="4411400"/>
            <a:ext cx="5302929" cy="742661"/>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1292311" y="3074612"/>
            <a:ext cx="5298173" cy="208956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3089661" y="3044906"/>
            <a:ext cx="10497120" cy="197073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926266" y="4396547"/>
            <a:ext cx="10650423" cy="62383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403275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604059" y="1365850"/>
            <a:ext cx="14923632" cy="626533"/>
          </a:xfrm>
        </p:spPr>
        <p:txBody>
          <a:bodyPr/>
          <a:lstStyle/>
          <a:p>
            <a:r>
              <a:rPr lang="en-US" dirty="0" smtClean="0"/>
              <a:t> </a:t>
            </a:r>
            <a:endParaRPr lang="en-US" dirty="0"/>
          </a:p>
        </p:txBody>
      </p:sp>
      <p:sp>
        <p:nvSpPr>
          <p:cNvPr id="6" name="Text Placeholder 6"/>
          <p:cNvSpPr>
            <a:spLocks noGrp="1"/>
          </p:cNvSpPr>
          <p:nvPr>
            <p:ph type="body" sz="quarter" idx="13"/>
          </p:nvPr>
        </p:nvSpPr>
        <p:spPr>
          <a:xfrm>
            <a:off x="635048" y="2788728"/>
            <a:ext cx="14923632" cy="626533"/>
          </a:xfrm>
        </p:spPr>
        <p:txBody>
          <a:bodyPr/>
          <a:lstStyle/>
          <a:p>
            <a:r>
              <a:rPr lang="en-US" dirty="0" smtClean="0"/>
              <a:t> </a:t>
            </a:r>
            <a:endParaRPr lang="en-US" dirty="0"/>
          </a:p>
        </p:txBody>
      </p:sp>
      <p:sp>
        <p:nvSpPr>
          <p:cNvPr id="7" name="Text Placeholder 6"/>
          <p:cNvSpPr>
            <a:spLocks noGrp="1"/>
          </p:cNvSpPr>
          <p:nvPr>
            <p:ph type="body" sz="quarter" idx="13"/>
          </p:nvPr>
        </p:nvSpPr>
        <p:spPr>
          <a:xfrm>
            <a:off x="635048" y="4123200"/>
            <a:ext cx="14923632" cy="626533"/>
          </a:xfrm>
        </p:spPr>
        <p:txBody>
          <a:bodyPr/>
          <a:lstStyle/>
          <a:p>
            <a:r>
              <a:rPr lang="en-US" dirty="0" smtClean="0"/>
              <a:t> </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76988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Within an ERB Template</a:t>
            </a:r>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618409" y="2126356"/>
            <a:ext cx="14923632" cy="626533"/>
          </a:xfrm>
        </p:spPr>
        <p:txBody>
          <a:bodyPr/>
          <a:lstStyle/>
          <a:p>
            <a:r>
              <a:rPr lang="en-US" dirty="0" smtClean="0"/>
              <a:t> </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39716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22133" dirty="0">
                <a:latin typeface="Inconsolata"/>
                <a:cs typeface="Inconsolata"/>
              </a:rPr>
              <a:t>&lt;%=</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73078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Move </a:t>
            </a:r>
            <a:r>
              <a:rPr lang="en-US" dirty="0"/>
              <a:t>O</a:t>
            </a:r>
            <a:r>
              <a:rPr lang="en-US" dirty="0" smtClean="0"/>
              <a:t>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5839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Replace String </a:t>
            </a:r>
            <a:r>
              <a:rPr lang="en-US" dirty="0"/>
              <a:t>I</a:t>
            </a:r>
            <a:r>
              <a:rPr lang="en-US" dirty="0" smtClean="0"/>
              <a:t>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3733" dirty="0"/>
              <a:t>~/cookbooks/apache/templates/default/</a:t>
            </a:r>
            <a:r>
              <a:rPr lang="en-US" sz="3733" dirty="0" err="1"/>
              <a:t>index.html.erb</a:t>
            </a:r>
            <a:endParaRPr lang="en-US" sz="3733" dirty="0"/>
          </a:p>
        </p:txBody>
      </p:sp>
      <p:sp>
        <p:nvSpPr>
          <p:cNvPr id="6" name="Text Placeholder 5"/>
          <p:cNvSpPr>
            <a:spLocks noGrp="1"/>
          </p:cNvSpPr>
          <p:nvPr>
            <p:ph type="body" sz="quarter" idx="13"/>
          </p:nvPr>
        </p:nvSpPr>
        <p:spPr>
          <a:xfrm>
            <a:off x="1135042" y="4206982"/>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564187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7639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Remove the Existing </a:t>
            </a:r>
            <a:r>
              <a:rPr lang="en-US" dirty="0"/>
              <a:t>C</a:t>
            </a:r>
            <a:r>
              <a:rPr lang="en-US" dirty="0" smtClean="0"/>
              <a:t>ontent </a:t>
            </a:r>
            <a:r>
              <a:rPr lang="en-US" dirty="0"/>
              <a:t>A</a:t>
            </a:r>
            <a:r>
              <a:rPr lang="en-US" dirty="0" smtClean="0"/>
              <a:t>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Text Placeholder 4"/>
          <p:cNvSpPr>
            <a:spLocks noGrp="1"/>
          </p:cNvSpPr>
          <p:nvPr>
            <p:ph type="body" sz="quarter" idx="12"/>
          </p:nvPr>
        </p:nvSpPr>
        <p:spPr>
          <a:xfrm>
            <a:off x="1133900" y="2751088"/>
            <a:ext cx="14404273" cy="2612365"/>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20821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a:xfrm>
            <a:off x="1121104" y="2113747"/>
            <a:ext cx="14423693" cy="6058703"/>
          </a:xfrm>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"apache2" 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241224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14060" y="211150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289750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7577" y="2793628"/>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367688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normAutofit fontScale="90000"/>
          </a:bodyPr>
          <a:lstStyle/>
          <a:p>
            <a:r>
              <a:rPr lang="en-US" dirty="0" smtClean="0"/>
              <a:t>GE: Viewing the Partial </a:t>
            </a:r>
            <a:r>
              <a:rPr lang="en-US" dirty="0"/>
              <a:t>P</a:t>
            </a:r>
            <a:r>
              <a:rPr lang="en-US" dirty="0" smtClean="0"/>
              <a:t>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1125673" y="258040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61907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Change the File </a:t>
            </a:r>
            <a:r>
              <a:rPr lang="en-US" dirty="0"/>
              <a:t>R</a:t>
            </a:r>
            <a:r>
              <a:rPr lang="en-US" dirty="0" smtClean="0"/>
              <a:t>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3733" dirty="0"/>
              <a:t>~/cookbooks/apache/recipes/</a:t>
            </a:r>
            <a:r>
              <a:rPr lang="en-US" sz="3733" dirty="0" err="1"/>
              <a:t>server.rb</a:t>
            </a:r>
            <a:endParaRPr lang="en-US" sz="3733" dirty="0"/>
          </a:p>
        </p:txBody>
      </p:sp>
      <p:sp>
        <p:nvSpPr>
          <p:cNvPr id="6" name="Text Placeholder 6"/>
          <p:cNvSpPr>
            <a:spLocks noGrp="1"/>
          </p:cNvSpPr>
          <p:nvPr>
            <p:ph type="body" sz="quarter" idx="13"/>
          </p:nvPr>
        </p:nvSpPr>
        <p:spPr>
          <a:xfrm>
            <a:off x="1130264" y="2824472"/>
            <a:ext cx="14398272" cy="740313"/>
          </a:xfrm>
        </p:spPr>
        <p:txBody>
          <a:bodyPr/>
          <a:lstStyle/>
          <a:p>
            <a:r>
              <a:rPr lang="en-US" dirty="0" smtClean="0"/>
              <a:t>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1168199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380990" indent="-380990">
              <a:buFont typeface="Wingdings" charset="2"/>
              <a:buChar char="ü"/>
            </a:pPr>
            <a:r>
              <a:rPr lang="en-US" dirty="0" smtClean="0"/>
              <a:t>Define the contents of the ERB template</a:t>
            </a:r>
          </a:p>
          <a:p>
            <a:pPr marL="380990" indent="-38099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33810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a:xfrm>
            <a:off x="3013753" y="3429918"/>
            <a:ext cx="10974132" cy="5189213"/>
          </a:xfrm>
        </p:spPr>
        <p:txBody>
          <a:bodyPr/>
          <a:lstStyle/>
          <a:p>
            <a:pPr marL="609585" indent="-609585">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609585" indent="-609585">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609585" indent="-609585">
              <a:lnSpc>
                <a:spcPct val="120000"/>
              </a:lnSpc>
              <a:buFont typeface="Wingdings" charset="2"/>
              <a:buChar char="q"/>
            </a:pPr>
            <a:r>
              <a:rPr lang="en-US" dirty="0" smtClean="0"/>
              <a:t>Update the "apache" cookbook's version for this patch</a:t>
            </a:r>
            <a:endParaRPr lang="en-US" dirty="0"/>
          </a:p>
          <a:p>
            <a:pPr marL="609585" indent="-609585">
              <a:lnSpc>
                <a:spcPct val="120000"/>
              </a:lnSpc>
              <a:buFont typeface="Wingdings" charset="2"/>
              <a:buChar char="q"/>
            </a:pPr>
            <a:r>
              <a:rPr lang="en-US" dirty="0" smtClean="0"/>
              <a:t>Commit the changes to the "apache" cookbook to version control</a:t>
            </a:r>
            <a:endParaRPr lang="en-US" dirty="0"/>
          </a:p>
          <a:p>
            <a:pPr marL="609585" indent="-609585">
              <a:lnSpc>
                <a:spcPct val="120000"/>
              </a:lnSpc>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62454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Lab: 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04709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Lab: 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767614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652923"/>
            <a:ext cx="14423693" cy="5493554"/>
          </a:xfrm>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a:t>
            </a:r>
            <a:r>
              <a:rPr lang="en-US" dirty="0" smtClean="0"/>
              <a:t>install</a:t>
            </a:r>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a:xfrm>
            <a:off x="324400" y="353291"/>
            <a:ext cx="15449000" cy="743108"/>
          </a:xfrm>
        </p:spPr>
        <p:txBody>
          <a:bodyPr>
            <a:normAutofit/>
          </a:bodyPr>
          <a:lstStyle/>
          <a:p>
            <a:r>
              <a:rPr lang="en-US" sz="4800" dirty="0" smtClean="0"/>
              <a:t>Lab: Change Directories and Apply the Cookbook</a:t>
            </a:r>
            <a:endParaRPr lang="en-US" sz="4800" dirty="0"/>
          </a:p>
        </p:txBody>
      </p:sp>
      <p:sp>
        <p:nvSpPr>
          <p:cNvPr id="4" name="Text Placeholder 3"/>
          <p:cNvSpPr>
            <a:spLocks noGrp="1"/>
          </p:cNvSpPr>
          <p:nvPr>
            <p:ph type="body" sz="quarter" idx="11"/>
          </p:nvPr>
        </p:nvSpPr>
        <p:spPr>
          <a:xfrm>
            <a:off x="1121104" y="1255504"/>
            <a:ext cx="14422528" cy="1238314"/>
          </a:xfrm>
        </p:spPr>
        <p:txBody>
          <a:bodyPr/>
          <a:lstStyle/>
          <a:p>
            <a:r>
              <a:rPr lang="en-US" dirty="0"/>
              <a:t>$ cd </a:t>
            </a:r>
            <a:r>
              <a:rPr lang="en-US" dirty="0" smtClean="0"/>
              <a:t>~</a:t>
            </a:r>
          </a:p>
          <a:p>
            <a:r>
              <a:rPr lang="en-US" dirty="0" smtClean="0"/>
              <a:t>$ sudo chef-client --local-mode -r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Tree>
    <p:extLst>
      <p:ext uri="{BB962C8B-B14F-4D97-AF65-F5344CB8AC3E}">
        <p14:creationId xmlns:p14="http://schemas.microsoft.com/office/powerpoint/2010/main" val="22752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a:t>
            </a:r>
            <a:r>
              <a:rPr lang="en-US" dirty="0"/>
              <a:t>P</a:t>
            </a:r>
            <a:r>
              <a:rPr lang="en-US" dirty="0" smtClean="0"/>
              <a:t>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~/cookbooks/apache/</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4257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300" y="5598127"/>
            <a:ext cx="12562833"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a:xfrm>
            <a:off x="3013752" y="1107378"/>
            <a:ext cx="10972800" cy="2241661"/>
          </a:xfrm>
        </p:spPr>
        <p:txBody>
          <a:bodyPr>
            <a:normAutofit/>
          </a:bodyPr>
          <a:lstStyle/>
          <a:p>
            <a:r>
              <a:rPr lang="en-US" dirty="0" smtClean="0"/>
              <a:t>Double Quotes Close Double Quotes</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Double quoted strings are terminated by double quotes.</a:t>
            </a:r>
          </a:p>
          <a:p>
            <a:endParaRPr lang="en-US" dirty="0"/>
          </a:p>
        </p:txBody>
      </p:sp>
      <p:sp>
        <p:nvSpPr>
          <p:cNvPr id="5" name="Rectangle 4"/>
          <p:cNvSpPr/>
          <p:nvPr/>
        </p:nvSpPr>
        <p:spPr bwMode="auto">
          <a:xfrm>
            <a:off x="6090856"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3198287" y="6609553"/>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23505" y="660106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5654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4209275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Use the Template</a:t>
            </a:r>
            <a:endParaRPr lang="en-US" dirty="0"/>
          </a:p>
        </p:txBody>
      </p:sp>
      <p:sp>
        <p:nvSpPr>
          <p:cNvPr id="3" name="Subtitle 2"/>
          <p:cNvSpPr>
            <a:spLocks noGrp="1"/>
          </p:cNvSpPr>
          <p:nvPr>
            <p:ph type="subTitle" idx="1"/>
          </p:nvPr>
        </p:nvSpPr>
        <p:spPr>
          <a:xfrm>
            <a:off x="2209800" y="3353717"/>
            <a:ext cx="12439650" cy="4799683"/>
          </a:xfrm>
        </p:spPr>
        <p:txBody>
          <a:bodyPr>
            <a:noAutofit/>
          </a:bodyPr>
          <a:lstStyle/>
          <a:p>
            <a:pPr>
              <a:lnSpc>
                <a:spcPct val="90000"/>
              </a:lnSpc>
            </a:pPr>
            <a:r>
              <a:rPr lang="en-US" sz="2667" dirty="0"/>
              <a:t>For the "workstation" cookbook:</a:t>
            </a:r>
          </a:p>
          <a:p>
            <a:pPr>
              <a:lnSpc>
                <a:spcPct val="90000"/>
              </a:lnSpc>
            </a:pPr>
            <a:endParaRPr lang="en-US" sz="2667" dirty="0"/>
          </a:p>
          <a:p>
            <a:pPr marL="380990" indent="-380990">
              <a:lnSpc>
                <a:spcPct val="90000"/>
              </a:lnSpc>
              <a:buFont typeface="Wingdings" charset="2"/>
              <a:buChar char="q"/>
            </a:pPr>
            <a:r>
              <a:rPr lang="en-US" sz="2667" dirty="0"/>
              <a:t>Use </a:t>
            </a:r>
            <a:r>
              <a:rPr lang="en-US" sz="2667" dirty="0">
                <a:latin typeface="Inconsolata"/>
                <a:cs typeface="Inconsolata"/>
              </a:rPr>
              <a:t>chef generate </a:t>
            </a:r>
            <a:r>
              <a:rPr lang="en-US" sz="2667" dirty="0"/>
              <a:t>to create a template named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Copy the source attribute from the file named "/</a:t>
            </a:r>
            <a:r>
              <a:rPr lang="en-US" sz="2667" dirty="0" err="1"/>
              <a:t>etc</a:t>
            </a:r>
            <a:r>
              <a:rPr lang="en-US" sz="2667" dirty="0"/>
              <a:t>/</a:t>
            </a:r>
            <a:r>
              <a:rPr lang="en-US" sz="2667" dirty="0" err="1"/>
              <a:t>motd</a:t>
            </a:r>
            <a:r>
              <a:rPr lang="en-US" sz="2667" dirty="0"/>
              <a:t>" into the template file "</a:t>
            </a:r>
            <a:r>
              <a:rPr lang="en-US" sz="2667" dirty="0" err="1"/>
              <a:t>motd.erb</a:t>
            </a:r>
            <a:r>
              <a:rPr lang="en-US" sz="2667" dirty="0"/>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Remove a resource: </a:t>
            </a:r>
            <a:r>
              <a:rPr lang="en-US" sz="2667" dirty="0">
                <a:latin typeface="Inconsolata"/>
                <a:cs typeface="Inconsolata"/>
              </a:rPr>
              <a:t>The file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a:t>
            </a:r>
          </a:p>
          <a:p>
            <a:pPr marL="380990" indent="-380990">
              <a:lnSpc>
                <a:spcPct val="90000"/>
              </a:lnSpc>
              <a:buFont typeface="Wingdings" charset="2"/>
              <a:buChar char="q"/>
            </a:pPr>
            <a:endParaRPr lang="en-US" sz="2667" dirty="0"/>
          </a:p>
          <a:p>
            <a:pPr marL="380990" indent="-380990">
              <a:lnSpc>
                <a:spcPct val="90000"/>
              </a:lnSpc>
              <a:buFont typeface="Wingdings" charset="2"/>
              <a:buChar char="q"/>
            </a:pPr>
            <a:r>
              <a:rPr lang="en-US" sz="2667" dirty="0"/>
              <a:t>Add a resource: </a:t>
            </a:r>
            <a:r>
              <a:rPr lang="en-US" sz="2667" dirty="0">
                <a:latin typeface="Inconsolata"/>
                <a:cs typeface="Inconsolata"/>
              </a:rPr>
              <a:t>The template named "/</a:t>
            </a:r>
            <a:r>
              <a:rPr lang="en-US" sz="2667" dirty="0" err="1">
                <a:latin typeface="Inconsolata"/>
                <a:cs typeface="Inconsolata"/>
              </a:rPr>
              <a:t>etc</a:t>
            </a:r>
            <a:r>
              <a:rPr lang="en-US" sz="2667" dirty="0">
                <a:latin typeface="Inconsolata"/>
                <a:cs typeface="Inconsolata"/>
              </a:rPr>
              <a:t>/</a:t>
            </a:r>
            <a:r>
              <a:rPr lang="en-US" sz="2667" dirty="0" err="1">
                <a:latin typeface="Inconsolata"/>
                <a:cs typeface="Inconsolata"/>
              </a:rPr>
              <a:t>motd</a:t>
            </a:r>
            <a:r>
              <a:rPr lang="en-US" sz="2667" dirty="0">
                <a:latin typeface="Inconsolata"/>
                <a:cs typeface="Inconsolata"/>
              </a:rPr>
              <a:t>" is created with the source "</a:t>
            </a:r>
            <a:r>
              <a:rPr lang="en-US" sz="2667" dirty="0" err="1">
                <a:latin typeface="Inconsolata"/>
                <a:cs typeface="Inconsolata"/>
              </a:rPr>
              <a:t>motd.erb</a:t>
            </a:r>
            <a:r>
              <a:rPr lang="en-US" sz="2667" dirty="0">
                <a:latin typeface="Inconsolata"/>
                <a:cs typeface="Inconsolata"/>
              </a:rPr>
              <a:t>"</a:t>
            </a:r>
          </a:p>
          <a:p>
            <a:pPr marL="380990" indent="-380990">
              <a:lnSpc>
                <a:spcPct val="90000"/>
              </a:lnSpc>
              <a:buFont typeface="Wingdings" charset="2"/>
              <a:buChar char="q"/>
            </a:pPr>
            <a:endParaRPr lang="en-US" sz="2667" dirty="0">
              <a:latin typeface="Inconsolata"/>
              <a:cs typeface="Inconsolata"/>
            </a:endParaRPr>
          </a:p>
          <a:p>
            <a:pPr marL="380990" indent="-380990">
              <a:lnSpc>
                <a:spcPct val="90000"/>
              </a:lnSpc>
              <a:buFont typeface="Wingdings" charset="2"/>
              <a:buChar char="q"/>
            </a:pPr>
            <a:r>
              <a:rPr lang="en-US" sz="2667" dirty="0">
                <a:cs typeface="Inconsolata"/>
              </a:rPr>
              <a:t>Use </a:t>
            </a:r>
            <a:r>
              <a:rPr lang="en-US" sz="2667" dirty="0">
                <a:latin typeface="Inconsolata"/>
                <a:cs typeface="Inconsolata"/>
              </a:rPr>
              <a:t>kitchen test</a:t>
            </a:r>
            <a:r>
              <a:rPr lang="en-US" sz="2667" dirty="0">
                <a:cs typeface="Inconsolata"/>
              </a:rPr>
              <a:t> to </a:t>
            </a:r>
            <a:r>
              <a:rPr lang="en-US" sz="2667" dirty="0" smtClean="0">
                <a:cs typeface="Inconsolata"/>
              </a:rPr>
              <a:t>test </a:t>
            </a:r>
            <a:r>
              <a:rPr lang="en-US" sz="2667" dirty="0">
                <a:cs typeface="Inconsolata"/>
              </a:rPr>
              <a:t>it and </a:t>
            </a:r>
            <a:r>
              <a:rPr lang="en-US" sz="2667" dirty="0">
                <a:latin typeface="Inconsolata"/>
                <a:cs typeface="Inconsolata"/>
              </a:rPr>
              <a:t>chef-client</a:t>
            </a:r>
            <a:r>
              <a:rPr lang="en-US" sz="2667" dirty="0">
                <a:cs typeface="Inconsolata"/>
              </a:rPr>
              <a:t> to locally apply the default recipe.</a:t>
            </a:r>
            <a:endParaRPr lang="en-US" sz="2667" dirty="0"/>
          </a:p>
          <a:p>
            <a:pPr marL="380990" indent="-380990">
              <a:lnSpc>
                <a:spcPct val="9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320370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3200403"/>
            <a:ext cx="14423693" cy="4862948"/>
          </a:xfrm>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normAutofit fontScale="90000"/>
          </a:bodyPr>
          <a:lstStyle/>
          <a:p>
            <a:r>
              <a:rPr lang="en-US" dirty="0"/>
              <a:t>Lab: Return </a:t>
            </a:r>
            <a:r>
              <a:rPr lang="en-US" dirty="0" smtClean="0"/>
              <a:t>Home and Generate the Template</a:t>
            </a:r>
            <a:endParaRPr lang="en-US" dirty="0"/>
          </a:p>
        </p:txBody>
      </p:sp>
      <p:sp>
        <p:nvSpPr>
          <p:cNvPr id="4" name="Text Placeholder 3"/>
          <p:cNvSpPr>
            <a:spLocks noGrp="1"/>
          </p:cNvSpPr>
          <p:nvPr>
            <p:ph type="body" sz="quarter" idx="11"/>
          </p:nvPr>
        </p:nvSpPr>
        <p:spPr>
          <a:xfrm>
            <a:off x="1121104" y="1255504"/>
            <a:ext cx="14422528" cy="1612387"/>
          </a:xfrm>
        </p:spPr>
        <p:txBody>
          <a:bodyPr/>
          <a:lstStyle/>
          <a:p>
            <a:r>
              <a:rPr lang="en-US" dirty="0"/>
              <a:t>$ cd </a:t>
            </a:r>
            <a:r>
              <a:rPr lang="en-US" dirty="0" smtClean="0"/>
              <a:t>~</a:t>
            </a:r>
          </a:p>
          <a:p>
            <a:r>
              <a:rPr lang="en-US" dirty="0" smtClean="0"/>
              <a:t>$ chef generate cookbook template cookbooks</a:t>
            </a:r>
            <a:r>
              <a:rPr lang="en-US" dirty="0"/>
              <a:t>/</a:t>
            </a:r>
            <a:r>
              <a:rPr lang="en-US" dirty="0" smtClean="0"/>
              <a:t>workstation </a:t>
            </a:r>
            <a:r>
              <a:rPr lang="en-US" dirty="0" err="1" smtClean="0"/>
              <a:t>motd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42941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Lab: Copy the Existing </a:t>
            </a:r>
            <a:r>
              <a:rPr lang="en-US" sz="4800" dirty="0"/>
              <a:t>S</a:t>
            </a:r>
            <a:r>
              <a:rPr lang="en-US" sz="4800" dirty="0" smtClean="0"/>
              <a:t>ource into the Template</a:t>
            </a:r>
            <a:endParaRPr lang="en-US" sz="4800"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31672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~/cookbooks/workstation/templates/default/</a:t>
            </a:r>
            <a:r>
              <a:rPr lang="en-US" sz="3733" dirty="0" err="1"/>
              <a:t>motd.erb</a:t>
            </a:r>
            <a:endParaRPr lang="en-US" sz="3733" dirty="0"/>
          </a:p>
        </p:txBody>
      </p:sp>
      <p:sp>
        <p:nvSpPr>
          <p:cNvPr id="6" name="Text Placeholder 5"/>
          <p:cNvSpPr>
            <a:spLocks noGrp="1"/>
          </p:cNvSpPr>
          <p:nvPr>
            <p:ph type="body" sz="quarter" idx="13"/>
          </p:nvPr>
        </p:nvSpPr>
        <p:spPr>
          <a:xfrm>
            <a:off x="1135042" y="3538797"/>
            <a:ext cx="14404273" cy="265409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29854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5" name="Text Placeholder 4"/>
          <p:cNvSpPr>
            <a:spLocks noGrp="1"/>
          </p:cNvSpPr>
          <p:nvPr>
            <p:ph type="body" sz="quarter" idx="12"/>
          </p:nvPr>
        </p:nvSpPr>
        <p:spPr>
          <a:xfrm>
            <a:off x="1124446" y="2122787"/>
            <a:ext cx="14404273" cy="3867892"/>
          </a:xfrm>
        </p:spPr>
        <p:txBody>
          <a:bodyPr/>
          <a:lstStyle/>
          <a:p>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365088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Replace it with the Template </a:t>
            </a:r>
            <a:r>
              <a:rPr lang="en-US" dirty="0"/>
              <a:t>R</a:t>
            </a:r>
            <a:r>
              <a:rPr lang="en-US" dirty="0" smtClean="0"/>
              <a:t>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~/cookbooks/workstation/recipes/</a:t>
            </a:r>
            <a:r>
              <a:rPr lang="en-US" sz="3733" dirty="0" err="1"/>
              <a:t>setup.rb</a:t>
            </a:r>
            <a:endParaRPr lang="en-US" sz="3733" dirty="0"/>
          </a:p>
        </p:txBody>
      </p:sp>
      <p:sp>
        <p:nvSpPr>
          <p:cNvPr id="6" name="Text Placeholder 5"/>
          <p:cNvSpPr>
            <a:spLocks noGrp="1"/>
          </p:cNvSpPr>
          <p:nvPr>
            <p:ph type="body" sz="quarter" idx="13"/>
          </p:nvPr>
        </p:nvSpPr>
        <p:spPr>
          <a:xfrm>
            <a:off x="1160313" y="2159534"/>
            <a:ext cx="14404273" cy="1328709"/>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236820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Update the Version</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Update the "workstation" cookbook's version for this patch</a:t>
            </a:r>
          </a:p>
          <a:p>
            <a:pPr marL="609585" indent="-609585">
              <a:buFont typeface="Wingdings" charset="2"/>
              <a:buChar char="q"/>
            </a:pPr>
            <a:endParaRPr lang="en-US" dirty="0"/>
          </a:p>
          <a:p>
            <a:pPr marL="609585" indent="-609585">
              <a:buFont typeface="Wingdings" charset="2"/>
              <a:buChar char="q"/>
            </a:pPr>
            <a:r>
              <a:rPr lang="en-US" dirty="0" smtClean="0"/>
              <a:t>Commit the changes to the "workstation" cookbook to version control</a:t>
            </a:r>
            <a:endParaRPr lang="en-US" dirty="0"/>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57</a:t>
            </a:fld>
            <a:endParaRPr lang="en-US" dirty="0"/>
          </a:p>
        </p:txBody>
      </p:sp>
    </p:spTree>
    <p:extLst>
      <p:ext uri="{BB962C8B-B14F-4D97-AF65-F5344CB8AC3E}">
        <p14:creationId xmlns:p14="http://schemas.microsoft.com/office/powerpoint/2010/main" val="42374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Lab: Update the Cookbook's Patch </a:t>
            </a:r>
            <a:r>
              <a:rPr lang="en-US" dirty="0"/>
              <a:t>N</a:t>
            </a:r>
            <a:r>
              <a:rPr lang="en-US" dirty="0" smtClean="0"/>
              <a:t>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~/cookbooks/workstation/</a:t>
            </a:r>
            <a:r>
              <a:rPr lang="en-US" sz="3733" dirty="0" err="1"/>
              <a:t>metadata.rb</a:t>
            </a:r>
            <a:endParaRPr lang="en-US" sz="3733" dirty="0"/>
          </a:p>
        </p:txBody>
      </p:sp>
      <p:sp>
        <p:nvSpPr>
          <p:cNvPr id="6" name="Text Placeholder 5"/>
          <p:cNvSpPr>
            <a:spLocks noGrp="1"/>
          </p:cNvSpPr>
          <p:nvPr>
            <p:ph type="body" sz="quarter" idx="13"/>
          </p:nvPr>
        </p:nvSpPr>
        <p:spPr>
          <a:xfrm>
            <a:off x="1109770" y="6203874"/>
            <a:ext cx="14404273" cy="626533"/>
          </a:xfrm>
        </p:spPr>
        <p:txBody>
          <a:bodyPr/>
          <a:lstStyle/>
          <a:p>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265391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a:t>
            </a:r>
            <a:r>
              <a:rPr lang="en-US" dirty="0" smtClean="0"/>
              <a:t>ab: 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109127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"&lt;h1 style=\"color: red;\"&gt;Hello, World!&lt;/h1&gt;"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5" name="Rectangle 4"/>
          <p:cNvSpPr/>
          <p:nvPr/>
        </p:nvSpPr>
        <p:spPr bwMode="auto">
          <a:xfrm>
            <a:off x="15309449" y="5809822"/>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3095769" y="5824850"/>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1" name="Straight Arrow Connector 10"/>
          <p:cNvCxnSpPr/>
          <p:nvPr/>
        </p:nvCxnSpPr>
        <p:spPr>
          <a:xfrm flipV="1">
            <a:off x="9900580" y="6538989"/>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6294061"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29884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609585" indent="-609585">
              <a:buFont typeface="Arial"/>
              <a:buChar char="•"/>
            </a:pPr>
            <a:r>
              <a:rPr lang="en-US" dirty="0"/>
              <a:t>R</a:t>
            </a:r>
            <a:r>
              <a:rPr lang="en-US" dirty="0" smtClean="0"/>
              <a:t>esources (file, cookbook_file, template, and </a:t>
            </a:r>
            <a:r>
              <a:rPr lang="en-US" dirty="0" err="1" smtClean="0"/>
              <a:t>remote_file</a:t>
            </a:r>
            <a:r>
              <a:rPr lang="en-US" dirty="0" smtClean="0"/>
              <a:t>)</a:t>
            </a:r>
          </a:p>
          <a:p>
            <a:pPr marL="609585" indent="-609585">
              <a:buFont typeface="Arial"/>
              <a:buChar char="•"/>
            </a:pPr>
            <a:r>
              <a:rPr lang="en-US" dirty="0"/>
              <a:t>T</a:t>
            </a:r>
            <a:r>
              <a:rPr lang="en-US" dirty="0" smtClean="0"/>
              <a:t>emplates</a:t>
            </a:r>
          </a:p>
          <a:p>
            <a:pPr marL="609585" indent="-609585">
              <a:buFont typeface="Arial"/>
              <a:buChar char="•"/>
            </a:pPr>
            <a:r>
              <a:rPr lang="en-US" dirty="0" smtClean="0"/>
              <a:t>ERB</a:t>
            </a:r>
          </a:p>
          <a:p>
            <a:pPr marL="609585" indent="-609585">
              <a:buFont typeface="Arial"/>
              <a:buChar char="•"/>
            </a:pPr>
            <a:r>
              <a:rPr lang="en-US" dirty="0" smtClean="0"/>
              <a:t>Angry Squids</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188717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3013753" y="3506118"/>
            <a:ext cx="10974132" cy="131579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56865"/>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6976049" y="6530496"/>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2" name="Footer Placeholder 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9963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3005299" y="5598127"/>
            <a:ext cx="13033171" cy="2587371"/>
          </a:xfrm>
          <a:prstGeom prst="rect">
            <a:avLst/>
          </a:prstGeom>
        </p:spPr>
        <p:txBody>
          <a:bodyPr vert="horz" wrap="square" lIns="121920" tIns="121920" rIns="121920" bIns="12192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267" dirty="0">
                <a:latin typeface="Inconsolata"/>
                <a:cs typeface="Inconsolata"/>
              </a:rPr>
              <a:t>"My feelings :\\"</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3080704" y="5833344"/>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cxnSp>
        <p:nvCxnSpPr>
          <p:cNvPr id="12" name="Straight Arrow Connector 11"/>
          <p:cNvCxnSpPr/>
          <p:nvPr/>
        </p:nvCxnSpPr>
        <p:spPr>
          <a:xfrm flipV="1">
            <a:off x="7187700" y="6577540"/>
            <a:ext cx="0" cy="1622987"/>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7446380" y="5801329"/>
            <a:ext cx="305720" cy="63508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11140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3733" dirty="0">
                <a:latin typeface="Inconsolata"/>
                <a:cs typeface="Inconsolata"/>
              </a:rPr>
              <a:t>This is the first line of the file.</a:t>
            </a:r>
          </a:p>
          <a:p>
            <a:r>
              <a:rPr lang="en-US" sz="3733" dirty="0">
                <a:latin typeface="Inconsolata"/>
                <a:cs typeface="Inconsolata"/>
              </a:rPr>
              <a:t>           This is the second line. If I try and line it up...</a:t>
            </a:r>
          </a:p>
          <a:p>
            <a:endParaRPr lang="en-US" sz="3733" dirty="0">
              <a:latin typeface="Inconsolata"/>
              <a:cs typeface="Inconsolata"/>
            </a:endParaRPr>
          </a:p>
          <a:p>
            <a:r>
              <a:rPr lang="en-US" sz="3733" dirty="0">
                <a:latin typeface="Inconsolata"/>
                <a:cs typeface="Inconsolata"/>
              </a:rPr>
              <a:t>Don't even think about pasting ASCII ART in here!</a:t>
            </a: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32508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6921749B-AEB7-461B-845F-603CABD25259}">
  <ds:schemaRef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www.w3.org/XML/1998/namespace"/>
  </ds:schemaRefs>
</ds:datastoreItem>
</file>

<file path=customXml/itemProps3.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15539</TotalTime>
  <Words>4901</Words>
  <Application>Microsoft Office PowerPoint</Application>
  <PresentationFormat>Custom</PresentationFormat>
  <Paragraphs>686</Paragraphs>
  <Slides>61</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Courier New</vt:lpstr>
      <vt:lpstr>Gill Sans MT</vt:lpstr>
      <vt:lpstr>Inconsolata</vt:lpstr>
      <vt:lpstr>Wingdings</vt:lpstr>
      <vt:lpstr>ChefDk3.2Template</vt:lpstr>
      <vt:lpstr>Desired State and Data</vt:lpstr>
      <vt:lpstr>Objectives</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GE: Cleaner Recipes</vt:lpstr>
      <vt:lpstr>Let's Check the Docs…</vt:lpstr>
      <vt:lpstr>remote_file</vt:lpstr>
      <vt:lpstr>cookbook_file</vt:lpstr>
      <vt:lpstr>cookbook_file's Source Match Up</vt:lpstr>
      <vt:lpstr>Template</vt:lpstr>
      <vt:lpstr>Template File's Source Matches Up</vt:lpstr>
      <vt:lpstr>Template</vt:lpstr>
      <vt:lpstr>TBD is this title ok?: Replacement Resource</vt:lpstr>
      <vt:lpstr>GE: Cleaner Apache Recipe</vt:lpstr>
      <vt:lpstr>What is chef?</vt:lpstr>
      <vt:lpstr>GE: What Can chef Do?</vt:lpstr>
      <vt:lpstr>GE: What Can chef generate Do?</vt:lpstr>
      <vt:lpstr>GE: What Can chef generate template Do?</vt:lpstr>
      <vt:lpstr>GE: Use chef to Generate a Template</vt:lpstr>
      <vt:lpstr>GE: 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GE: Move Our Source to the Template</vt:lpstr>
      <vt:lpstr>GE: Replace String Interpolation with ERB</vt:lpstr>
      <vt:lpstr>Cleaner Recipes</vt:lpstr>
      <vt:lpstr>GE: Remove the Existing Content Attribute</vt:lpstr>
      <vt:lpstr>GE: Change the File Resource to a Template</vt:lpstr>
      <vt:lpstr>What to Specify as the Source?</vt:lpstr>
      <vt:lpstr>GE: Viewing the Partial Path to the Template</vt:lpstr>
      <vt:lpstr>GE: Change the File Resource to a Template</vt:lpstr>
      <vt:lpstr>Cleaner Recipes</vt:lpstr>
      <vt:lpstr>Lab: Update the Version</vt:lpstr>
      <vt:lpstr>Lab: Move into the Cookbook</vt:lpstr>
      <vt:lpstr>Lab: Test the Cookbook</vt:lpstr>
      <vt:lpstr>Lab: Change Directories and Apply the Cookbook</vt:lpstr>
      <vt:lpstr>Lab: Update the Cookbook's Patch Number</vt:lpstr>
      <vt:lpstr>Lab: Commit the Changes</vt:lpstr>
      <vt:lpstr>Lab: Use the Template</vt:lpstr>
      <vt:lpstr>Lab: Return Home and Generate the Template</vt:lpstr>
      <vt:lpstr>Lab: Copy the Existing Source into the Template</vt:lpstr>
      <vt:lpstr>Lab: Update the motd.erb to Use ERB</vt:lpstr>
      <vt:lpstr>Lab: Remove the file Resource</vt:lpstr>
      <vt:lpstr>Lab: Replace it with the Template Resource</vt:lpstr>
      <vt:lpstr>Lab: Update the Version</vt:lpstr>
      <vt:lpstr>Lab: Update the Cookbook's Patch Number</vt:lpstr>
      <vt:lpstr>Lab: Commit the Changes</vt:lpstr>
      <vt:lpstr>Questions</vt:lpstr>
      <vt:lpstr>PowerPoint Presentation</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1937</cp:revision>
  <cp:lastPrinted>2015-02-07T23:49:10Z</cp:lastPrinted>
  <dcterms:created xsi:type="dcterms:W3CDTF">2012-09-13T17:36:07Z</dcterms:created>
  <dcterms:modified xsi:type="dcterms:W3CDTF">2015-09-03T14:07:11Z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